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9b16e7df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9b16e7df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8aa579ab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8aa579ab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9b16e7df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9b16e7df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9b16e7df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9b16e7df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9b18aa4f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9b18aa4f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9b18aa4f0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9b18aa4f0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9b18aa4f0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9b18aa4f0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9b18aa4f0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9b18aa4f0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9b18aa4f0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9b18aa4f0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8aa579ab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8aa579ab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89d1440b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89d1440b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89d1440b2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89d1440b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89d1440b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89d1440b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89d1440b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89d1440b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8aa579ab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8aa579ab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89d1440b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89d1440b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89d1440b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89d1440b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9b18aa4f0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9b18aa4f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9b16e7df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9b16e7df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89d1440b2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89d1440b2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en.wikipedia.org/wiki/Prefix_code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176675" y="430175"/>
            <a:ext cx="5378100" cy="27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Parallel Programming Project</a:t>
            </a:r>
            <a:r>
              <a:rPr lang="en" sz="7200">
                <a:solidFill>
                  <a:srgbClr val="EBEBE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Dinakar &amp; Nachiappan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ALL(</a:t>
            </a: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Adaptive Loss-Less)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1008525" y="1038075"/>
            <a:ext cx="8101800" cy="38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The proposed algorithm comes from a recent paper by Funasaka et al (2017).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-Algorithms include: </a:t>
            </a:r>
            <a:r>
              <a:rPr i="1" lang="en" sz="1800">
                <a:solidFill>
                  <a:srgbClr val="FFFFFF"/>
                </a:solidFill>
              </a:rPr>
              <a:t>run-length coding</a:t>
            </a:r>
            <a:r>
              <a:rPr lang="en" sz="1800">
                <a:solidFill>
                  <a:srgbClr val="FFFFFF"/>
                </a:solidFill>
              </a:rPr>
              <a:t>, </a:t>
            </a:r>
            <a:r>
              <a:rPr i="1" lang="en" sz="1800">
                <a:solidFill>
                  <a:srgbClr val="FFFFFF"/>
                </a:solidFill>
              </a:rPr>
              <a:t>segment-wise coding</a:t>
            </a:r>
            <a:r>
              <a:rPr lang="en" sz="1800">
                <a:solidFill>
                  <a:srgbClr val="FFFFFF"/>
                </a:solidFill>
              </a:rPr>
              <a:t>, </a:t>
            </a:r>
            <a:r>
              <a:rPr i="1" lang="en" sz="1800">
                <a:solidFill>
                  <a:srgbClr val="FFFFFF"/>
                </a:solidFill>
              </a:rPr>
              <a:t>adaptive dictionary coding</a:t>
            </a:r>
            <a:r>
              <a:rPr lang="en" sz="1800">
                <a:solidFill>
                  <a:srgbClr val="FFFFFF"/>
                </a:solidFill>
              </a:rPr>
              <a:t>, and </a:t>
            </a:r>
            <a:r>
              <a:rPr i="1" lang="en" sz="1800">
                <a:solidFill>
                  <a:srgbClr val="FFFFFF"/>
                </a:solidFill>
              </a:rPr>
              <a:t>Huffman-based byte-wise coding</a:t>
            </a:r>
            <a:r>
              <a:rPr lang="en" sz="1800">
                <a:solidFill>
                  <a:srgbClr val="FFFFFF"/>
                </a:solidFill>
              </a:rPr>
              <a:t>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-</a:t>
            </a:r>
            <a:r>
              <a:rPr lang="en" sz="1800">
                <a:solidFill>
                  <a:srgbClr val="FFFFFF"/>
                </a:solidFill>
              </a:rPr>
              <a:t>In </a:t>
            </a:r>
            <a:r>
              <a:rPr i="1" lang="en" sz="1800">
                <a:solidFill>
                  <a:srgbClr val="FFFFFF"/>
                </a:solidFill>
              </a:rPr>
              <a:t>run-length coding</a:t>
            </a:r>
            <a:r>
              <a:rPr lang="en" sz="1800">
                <a:solidFill>
                  <a:srgbClr val="FFFFFF"/>
                </a:solidFill>
              </a:rPr>
              <a:t>, a substring with the same character is encoded in a run-length code with a pair </a:t>
            </a:r>
            <a:r>
              <a:rPr b="1" lang="en" sz="1800">
                <a:solidFill>
                  <a:srgbClr val="FFFFFF"/>
                </a:solidFill>
              </a:rPr>
              <a:t>(character, length)</a:t>
            </a:r>
            <a:r>
              <a:rPr lang="en" sz="1800">
                <a:solidFill>
                  <a:srgbClr val="FFFFFF"/>
                </a:solidFill>
              </a:rPr>
              <a:t>. For example, run-length codes (A,4)(B,3)(C,2) are decoded to AAAABBBCC.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-</a:t>
            </a:r>
            <a:r>
              <a:rPr b="1" lang="en" sz="1800">
                <a:solidFill>
                  <a:srgbClr val="FFFFFF"/>
                </a:solidFill>
              </a:rPr>
              <a:t>Sliding window </a:t>
            </a:r>
            <a:r>
              <a:rPr lang="en" sz="1800">
                <a:solidFill>
                  <a:srgbClr val="FFFFFF"/>
                </a:solidFill>
              </a:rPr>
              <a:t>compression technique is used in LZSS compression. It uses a dictionary buffer of a fixed size and an </a:t>
            </a:r>
            <a:r>
              <a:rPr b="1" lang="en" sz="1800">
                <a:solidFill>
                  <a:srgbClr val="FFFFFF"/>
                </a:solidFill>
              </a:rPr>
              <a:t>interval code</a:t>
            </a:r>
            <a:r>
              <a:rPr lang="en" sz="1800">
                <a:solidFill>
                  <a:srgbClr val="FFFFFF"/>
                </a:solidFill>
              </a:rPr>
              <a:t> with a pair </a:t>
            </a:r>
            <a:r>
              <a:rPr b="1" lang="en" sz="1800">
                <a:solidFill>
                  <a:srgbClr val="FFFFFF"/>
                </a:solidFill>
              </a:rPr>
              <a:t>(offset,length)</a:t>
            </a:r>
            <a:r>
              <a:rPr lang="en" sz="1800">
                <a:solidFill>
                  <a:srgbClr val="FFFFFF"/>
                </a:solidFill>
              </a:rPr>
              <a:t>. This method use a fixed length dictionary size to compress and the dictionary content is changing </a:t>
            </a:r>
            <a:r>
              <a:rPr b="1" lang="en" sz="1800">
                <a:solidFill>
                  <a:srgbClr val="FFFFFF"/>
                </a:solidFill>
              </a:rPr>
              <a:t>(FIFO - First In First Out) in cycle as it progressing</a:t>
            </a:r>
            <a:r>
              <a:rPr lang="en" sz="1800">
                <a:solidFill>
                  <a:srgbClr val="FFFFFF"/>
                </a:solidFill>
              </a:rPr>
              <a:t>. Standard window size is </a:t>
            </a:r>
            <a:r>
              <a:rPr b="1" lang="en" sz="1800">
                <a:solidFill>
                  <a:srgbClr val="FFFFFF"/>
                </a:solidFill>
              </a:rPr>
              <a:t>8bytes</a:t>
            </a:r>
            <a:r>
              <a:rPr lang="en" sz="1800">
                <a:solidFill>
                  <a:srgbClr val="FFFFFF"/>
                </a:solidFill>
              </a:rPr>
              <a:t>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1902625" y="479025"/>
            <a:ext cx="7038900" cy="44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sz="1800">
                <a:solidFill>
                  <a:srgbClr val="FFFFFF"/>
                </a:solidFill>
              </a:rPr>
              <a:t>Huffman coding is a lossless data compression algorithm.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sz="1800">
                <a:solidFill>
                  <a:srgbClr val="FFFFFF"/>
                </a:solidFill>
              </a:rPr>
              <a:t>S</a:t>
            </a:r>
            <a:r>
              <a:rPr lang="en" sz="1800">
                <a:solidFill>
                  <a:srgbClr val="FFFFFF"/>
                </a:solidFill>
              </a:rPr>
              <a:t>teps: 1. Build a Huffman tree.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sz="1800">
                <a:solidFill>
                  <a:srgbClr val="FFFFFF"/>
                </a:solidFill>
              </a:rPr>
              <a:t>2. Traverse Tree to assign values.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sz="1800">
                <a:solidFill>
                  <a:srgbClr val="FFFFFF"/>
                </a:solidFill>
              </a:rPr>
              <a:t>Assign variable-length codes to input characters, lengths of the assigned codes are based on the </a:t>
            </a:r>
            <a:r>
              <a:rPr b="1" lang="en" sz="1800">
                <a:solidFill>
                  <a:srgbClr val="FFFFFF"/>
                </a:solidFill>
              </a:rPr>
              <a:t>frequencies of corresponding characters</a:t>
            </a:r>
            <a:r>
              <a:rPr lang="en" sz="1800">
                <a:solidFill>
                  <a:srgbClr val="FFFFFF"/>
                </a:solidFill>
              </a:rPr>
              <a:t>. The most frequent character gets the smallest code and the least frequent character gets the largest code.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sz="1800">
                <a:solidFill>
                  <a:srgbClr val="FFFFFF"/>
                </a:solidFill>
              </a:rPr>
              <a:t>The variable-length codes assigned to input characters are </a:t>
            </a:r>
            <a:r>
              <a:rPr b="1" i="1" lang="en" sz="1800">
                <a:solidFill>
                  <a:srgbClr val="FFFFFF"/>
                </a:solidFill>
                <a:uFill>
                  <a:noFill/>
                </a:uFill>
                <a:hlinkClick r:id="rId3"/>
              </a:rPr>
              <a:t>Prefix Codes</a:t>
            </a:r>
            <a:r>
              <a:rPr lang="en" sz="1800">
                <a:solidFill>
                  <a:srgbClr val="FFFFFF"/>
                </a:solidFill>
              </a:rPr>
              <a:t>, means the codes (bit sequences) are assigned in such a way that the code assigned to one character is not prefix of code assigned to any other character. 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100" y="2025475"/>
            <a:ext cx="1672525" cy="201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GOMPRESSO</a:t>
            </a:r>
            <a:endParaRPr/>
          </a:p>
        </p:txBody>
      </p:sp>
      <p:sp>
        <p:nvSpPr>
          <p:cNvPr id="217" name="Google Shape;217;p24"/>
          <p:cNvSpPr txBox="1"/>
          <p:nvPr>
            <p:ph idx="1" type="body"/>
          </p:nvPr>
        </p:nvSpPr>
        <p:spPr>
          <a:xfrm>
            <a:off x="1297500" y="1233650"/>
            <a:ext cx="3355800" cy="32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A.Parallel Compression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Input is split into equally sized data blocks.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of blocks is dependent on hardware.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LZ777 Compression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Huffman Encoding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uses two separate huffman trees to facilitate huffman encoding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363" y="1348825"/>
            <a:ext cx="3355898" cy="19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 txBox="1"/>
          <p:nvPr/>
        </p:nvSpPr>
        <p:spPr>
          <a:xfrm>
            <a:off x="6185650" y="3406600"/>
            <a:ext cx="11655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Fig:1 Compression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idx="1" type="body"/>
          </p:nvPr>
        </p:nvSpPr>
        <p:spPr>
          <a:xfrm>
            <a:off x="1297500" y="615000"/>
            <a:ext cx="3396000" cy="38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B.Parallel Decompression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Huffman Decoding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Sub blocks of a given data block decode their data streams using look-up tables created by the huffman trees.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LZ77 Decompression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Each data block is assigned to a single GPU warp for decompression.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475" y="447425"/>
            <a:ext cx="3297802" cy="194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4587" y="3121575"/>
            <a:ext cx="1851877" cy="116929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5644875" y="4403900"/>
            <a:ext cx="20313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    Fig:3 </a:t>
            </a:r>
            <a:r>
              <a:rPr lang="en" sz="1000">
                <a:solidFill>
                  <a:schemeClr val="lt1"/>
                </a:solidFill>
              </a:rPr>
              <a:t>Compressed file format.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6019125" y="2571750"/>
            <a:ext cx="15045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Fig:2 Decompression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idx="1" type="body"/>
          </p:nvPr>
        </p:nvSpPr>
        <p:spPr>
          <a:xfrm>
            <a:off x="1165250" y="485525"/>
            <a:ext cx="7363800" cy="4380600"/>
          </a:xfrm>
          <a:prstGeom prst="rect">
            <a:avLst/>
          </a:prstGeom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All threads in the warp concurrently alternate between executing instructions for </a:t>
            </a:r>
            <a:r>
              <a:rPr lang="en" sz="1800"/>
              <a:t>s</a:t>
            </a:r>
            <a:r>
              <a:rPr lang="en" sz="1800"/>
              <a:t>tring literals and for back references.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 For each sequence, its thread performs: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(a) read its sequence from device memory and compute the start position of its string literal.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(b) determine the output position of its literal, and copy its string literal to the output buffer.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/>
              <a:t>(c) resolve and write its back-reference.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</a:t>
            </a:r>
            <a:endParaRPr/>
          </a:p>
        </p:txBody>
      </p:sp>
      <p:sp>
        <p:nvSpPr>
          <p:cNvPr id="239" name="Google Shape;239;p27"/>
          <p:cNvSpPr txBox="1"/>
          <p:nvPr>
            <p:ph idx="1" type="body"/>
          </p:nvPr>
        </p:nvSpPr>
        <p:spPr>
          <a:xfrm>
            <a:off x="1297500" y="1244450"/>
            <a:ext cx="7038900" cy="32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00" y="1719101"/>
            <a:ext cx="2676490" cy="215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275" y="1719112"/>
            <a:ext cx="2590750" cy="215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6625" y="1775625"/>
            <a:ext cx="2410842" cy="204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Observations:</a:t>
            </a:r>
            <a:endParaRPr/>
          </a:p>
        </p:txBody>
      </p:sp>
      <p:sp>
        <p:nvSpPr>
          <p:cNvPr id="248" name="Google Shape;248;p28"/>
          <p:cNvSpPr txBox="1"/>
          <p:nvPr/>
        </p:nvSpPr>
        <p:spPr>
          <a:xfrm>
            <a:off x="2487700" y="4344275"/>
            <a:ext cx="1781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Table:1 Compression Ratio</a:t>
            </a:r>
            <a:endParaRPr/>
          </a:p>
        </p:txBody>
      </p:sp>
      <p:pic>
        <p:nvPicPr>
          <p:cNvPr id="249" name="Google Shape;2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250597"/>
            <a:ext cx="4712598" cy="2992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time for Decompression</a:t>
            </a:r>
            <a:endParaRPr/>
          </a:p>
        </p:txBody>
      </p:sp>
      <p:sp>
        <p:nvSpPr>
          <p:cNvPr id="255" name="Google Shape;255;p29"/>
          <p:cNvSpPr txBox="1"/>
          <p:nvPr>
            <p:ph idx="1" type="body"/>
          </p:nvPr>
        </p:nvSpPr>
        <p:spPr>
          <a:xfrm>
            <a:off x="6488200" y="1173375"/>
            <a:ext cx="1848300" cy="3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425" y="1226425"/>
            <a:ext cx="4603749" cy="297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1297500" y="393750"/>
            <a:ext cx="7038900" cy="7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SSD to GPU loading time:</a:t>
            </a:r>
            <a:endParaRPr/>
          </a:p>
        </p:txBody>
      </p:sp>
      <p:sp>
        <p:nvSpPr>
          <p:cNvPr id="262" name="Google Shape;262;p30"/>
          <p:cNvSpPr txBox="1"/>
          <p:nvPr/>
        </p:nvSpPr>
        <p:spPr>
          <a:xfrm>
            <a:off x="1297500" y="1546400"/>
            <a:ext cx="6882900" cy="30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3" name="Google Shape;2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225" y="1019775"/>
            <a:ext cx="6597550" cy="3350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 txBox="1"/>
          <p:nvPr/>
        </p:nvSpPr>
        <p:spPr>
          <a:xfrm>
            <a:off x="3104025" y="4471150"/>
            <a:ext cx="30816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Table:3  *</a:t>
            </a: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Underlined data is considered as the best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Limitations of studies </a:t>
            </a:r>
            <a:endParaRPr sz="3000"/>
          </a:p>
        </p:txBody>
      </p:sp>
      <p:sp>
        <p:nvSpPr>
          <p:cNvPr id="270" name="Google Shape;270;p31"/>
          <p:cNvSpPr txBox="1"/>
          <p:nvPr>
            <p:ph idx="1" type="body"/>
          </p:nvPr>
        </p:nvSpPr>
        <p:spPr>
          <a:xfrm>
            <a:off x="1297500" y="1067350"/>
            <a:ext cx="7038900" cy="3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</a:t>
            </a:r>
            <a:r>
              <a:rPr b="1" lang="en" sz="1800"/>
              <a:t>size of data was not varied</a:t>
            </a:r>
            <a:r>
              <a:rPr lang="en" sz="1800"/>
              <a:t> even if different datasets were used- this makes the result an improper indicator of how efficient . Since compression is efficient only after a certain threshold is crossed- 80 MB in case of the ALL algorithm- 100% starting memory efficiency.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The compression is not a universal predictor across different </a:t>
            </a:r>
            <a:r>
              <a:rPr b="1" lang="en" sz="1800"/>
              <a:t>GPUs-</a:t>
            </a:r>
            <a:r>
              <a:rPr lang="en" sz="1800"/>
              <a:t> it was done on only </a:t>
            </a:r>
            <a:r>
              <a:rPr b="1" lang="en" sz="1800"/>
              <a:t>certain</a:t>
            </a:r>
            <a:r>
              <a:rPr lang="en" sz="1800"/>
              <a:t> Nvidia GPUs.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Deep Learning Layer modulation</a:t>
            </a:r>
            <a:r>
              <a:rPr lang="en" sz="1800"/>
              <a:t> has not been studied sufficiently, w.r.t data compression, to draw conclusions.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/>
              <a:t>Lossy algorithms</a:t>
            </a:r>
            <a:r>
              <a:rPr lang="en" sz="1800"/>
              <a:t> haven’t been evaluated well yet.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307850"/>
            <a:ext cx="7038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Deep learning uses large amounts of data to train models on GPUs. The host-GPU and GPU-GPU data transfers can easily dominate the execution time of model training. 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compression, using lossless and lossy algorithms, may help with the cost.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Survey if data compression has been explored for deep learning, what algorithms have been investigated for what deep learning models, and how compression benefit deep learning model training.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</a:t>
            </a:r>
            <a:endParaRPr sz="3000"/>
          </a:p>
        </p:txBody>
      </p:sp>
      <p:sp>
        <p:nvSpPr>
          <p:cNvPr id="276" name="Google Shape;276;p32"/>
          <p:cNvSpPr txBox="1"/>
          <p:nvPr>
            <p:ph idx="1" type="body"/>
          </p:nvPr>
        </p:nvSpPr>
        <p:spPr>
          <a:xfrm>
            <a:off x="1163025" y="16095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The use of Compression algorithms to compress the deep learning training data is a good way to speed up training time if the </a:t>
            </a:r>
            <a:r>
              <a:rPr b="1" lang="en" sz="1800">
                <a:solidFill>
                  <a:srgbClr val="FFFFFF"/>
                </a:solidFill>
              </a:rPr>
              <a:t>data decompression on the GPU is efficient and fast</a:t>
            </a:r>
            <a:r>
              <a:rPr lang="en" sz="1800">
                <a:solidFill>
                  <a:srgbClr val="FFFFFF"/>
                </a:solidFill>
              </a:rPr>
              <a:t>.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On the other hand, the use of the compression algorithm is a good choice only if an appropriate algorithm is found for the </a:t>
            </a:r>
            <a:r>
              <a:rPr b="1" lang="en" sz="1800">
                <a:solidFill>
                  <a:srgbClr val="FFFFFF"/>
                </a:solidFill>
              </a:rPr>
              <a:t>type of data </a:t>
            </a:r>
            <a:r>
              <a:rPr lang="en" sz="1800">
                <a:solidFill>
                  <a:srgbClr val="FFFFFF"/>
                </a:solidFill>
              </a:rPr>
              <a:t>and the total time of execution is smaller than using a non-compressed dataset alone.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References &amp; Citations</a:t>
            </a:r>
            <a:endParaRPr sz="3000"/>
          </a:p>
        </p:txBody>
      </p:sp>
      <p:sp>
        <p:nvSpPr>
          <p:cNvPr id="282" name="Google Shape;282;p33"/>
          <p:cNvSpPr txBox="1"/>
          <p:nvPr>
            <p:ph idx="1" type="body"/>
          </p:nvPr>
        </p:nvSpPr>
        <p:spPr>
          <a:xfrm>
            <a:off x="1297500" y="1071700"/>
            <a:ext cx="7038900" cy="3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</a:pPr>
            <a:r>
              <a:rPr lang="en" sz="1200">
                <a:solidFill>
                  <a:srgbClr val="FFFFFF"/>
                </a:solidFill>
              </a:rPr>
              <a:t>Compressing DMA Engine: Leveraging Activation Sparsity for Training Deep Neural Networks: Rhu, Minsoo &amp; O'Connor, Mike &amp; Chatterjee, Niladrish &amp; Pool, Jeff &amp; Kwon, Youngeun &amp; W. Keckler, Stephen. (2018). Compressing DMA Engine: Leveraging Activation Sparsity for Training Deep Neural Networks. 78-91. 10.1109/HPCA.2018.00017. 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</a:pPr>
            <a:r>
              <a:rPr lang="en" sz="1200">
                <a:solidFill>
                  <a:srgbClr val="FFFFFF"/>
                </a:solidFill>
              </a:rPr>
              <a:t>Adaptive loss-less data compression method optimized for GPU decompression. Funasaka, Shunji &amp; Nakano, Koji &amp; Ito, Yasuaki. (2017). Adaptive loss-less data compression method optimized for GPU decompression. Concurrency and Computation: Practice and Experience. 29. e4283. 10.1002/cpe.4283. 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</a:pPr>
            <a:r>
              <a:rPr lang="en" sz="1200">
                <a:solidFill>
                  <a:srgbClr val="FFFFFF"/>
                </a:solidFill>
              </a:rPr>
              <a:t>Sitaridi E, Mueller R, Kaldewey T, Lohman G, Ross KA. Massively-parallel lossless data decompression. InParallel Processing (ICPP), 2016 45th International Conference on 2016 Aug 16 (pp. 242-247). IEEE.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</a:pPr>
            <a:r>
              <a:rPr lang="en" sz="1200">
                <a:solidFill>
                  <a:srgbClr val="FFFFFF"/>
                </a:solidFill>
              </a:rPr>
              <a:t>Algorithms for Compression on GPUs, Anders L. V. Nicolaisen, s112346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AutoNum type="arabicPeriod"/>
            </a:pPr>
            <a:r>
              <a:rPr lang="en" sz="1200">
                <a:solidFill>
                  <a:srgbClr val="FFFFFF"/>
                </a:solidFill>
              </a:rPr>
              <a:t>Why are GPUs necessary for training Deep Learning models? https://www.analyticsvidhya.com/blog/2017/05/gpus-necessary-for-deep-learning/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Introduction</a:t>
            </a:r>
            <a:endParaRPr sz="3000"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331125" y="1307850"/>
            <a:ext cx="7038900" cy="3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Deep Learning Training: </a:t>
            </a:r>
            <a:r>
              <a:rPr lang="en" sz="1800"/>
              <a:t>A Deep Learning model of computer science can use GPU training effectively because it is a compute intensive task.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Interpretation of Problem statement:</a:t>
            </a:r>
            <a:r>
              <a:rPr lang="en" sz="1800"/>
              <a:t> When deep learning training data is transferred from the CPU to the GPU, data needs to be compressed to ensure faster transfer.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/>
              <a:t>Condition for success: </a:t>
            </a:r>
            <a:r>
              <a:rPr lang="en" sz="1800"/>
              <a:t>Total time for Compression +/ Decompression + training must be smaller than training without compression.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Steps</a:t>
            </a:r>
            <a:endParaRPr sz="3000"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Compress Deep Learning Training Data on CPU or load compressed data.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Send the data to the GPU.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Decompress  the data on the GPU.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Train the Deep Learning model on the GPU.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Challenges</a:t>
            </a:r>
            <a:endParaRPr sz="3000"/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Compression Algorithm: </a:t>
            </a:r>
            <a:r>
              <a:rPr lang="en" sz="1800"/>
              <a:t>The compression algorithm must be compatible with both CPU compression &amp; GPU decompression.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/>
              <a:t>Platform:</a:t>
            </a:r>
            <a:r>
              <a:rPr lang="en" sz="1800"/>
              <a:t> The GPU platform must be capable of decompression of the CPU compressed data &amp; training a deep learning model.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Technology</a:t>
            </a:r>
            <a:endParaRPr sz="3000"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facilitate the design and study of DNNs, a large number of machine learning (ML) frameworks have been developed in recent years and these frameworks extend GPU support.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Even GPU specific packages have been developed like Nvidia Caffe. These packages make it possible for GPU deep learning training with relative ease. 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Eg: Caffe, Caffe2, Pytorch, etc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1297500" y="393750"/>
            <a:ext cx="6927600" cy="7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Three scenarios for evaluating the SSD-GPU loading time.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1243850" y="1344700"/>
            <a:ext cx="7092600" cy="32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2073075" y="4415125"/>
            <a:ext cx="2196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725" y="1350475"/>
            <a:ext cx="6380888" cy="306465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/>
        </p:nvSpPr>
        <p:spPr>
          <a:xfrm>
            <a:off x="4269375" y="4459950"/>
            <a:ext cx="6948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Fig: 4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</a:t>
            </a:r>
            <a:endParaRPr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Transfer of data from SSD to GPU for Training.</a:t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1689300" y="2284925"/>
            <a:ext cx="529500" cy="91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SSD</a:t>
            </a:r>
            <a:endParaRPr sz="1200"/>
          </a:p>
        </p:txBody>
      </p:sp>
      <p:sp>
        <p:nvSpPr>
          <p:cNvPr id="182" name="Google Shape;182;p20"/>
          <p:cNvSpPr/>
          <p:nvPr/>
        </p:nvSpPr>
        <p:spPr>
          <a:xfrm>
            <a:off x="3190663" y="2284875"/>
            <a:ext cx="975000" cy="91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CPU</a:t>
            </a: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6902300" y="2284925"/>
            <a:ext cx="975000" cy="91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</a:t>
            </a:r>
            <a:endParaRPr/>
          </a:p>
        </p:txBody>
      </p:sp>
      <p:cxnSp>
        <p:nvCxnSpPr>
          <p:cNvPr id="184" name="Google Shape;184;p20"/>
          <p:cNvCxnSpPr>
            <a:stCxn id="181" idx="3"/>
            <a:endCxn id="182" idx="1"/>
          </p:cNvCxnSpPr>
          <p:nvPr/>
        </p:nvCxnSpPr>
        <p:spPr>
          <a:xfrm>
            <a:off x="2218800" y="2741975"/>
            <a:ext cx="97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0"/>
          <p:cNvCxnSpPr>
            <a:stCxn id="182" idx="3"/>
            <a:endCxn id="183" idx="1"/>
          </p:cNvCxnSpPr>
          <p:nvPr/>
        </p:nvCxnSpPr>
        <p:spPr>
          <a:xfrm>
            <a:off x="4165663" y="2741925"/>
            <a:ext cx="273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0"/>
          <p:cNvSpPr/>
          <p:nvPr/>
        </p:nvSpPr>
        <p:spPr>
          <a:xfrm>
            <a:off x="1197750" y="3539875"/>
            <a:ext cx="1512600" cy="7395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Compressed/ Uncompressed Training Data</a:t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2921875" y="3539875"/>
            <a:ext cx="1512600" cy="7395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Compress data if uncompressed</a:t>
            </a: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6633500" y="3506875"/>
            <a:ext cx="1512600" cy="8055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Decompress Data &amp; Train Deep Learning Model</a:t>
            </a:r>
            <a:endParaRPr/>
          </a:p>
        </p:txBody>
      </p:sp>
      <p:cxnSp>
        <p:nvCxnSpPr>
          <p:cNvPr id="189" name="Google Shape;189;p20"/>
          <p:cNvCxnSpPr>
            <a:stCxn id="186" idx="3"/>
            <a:endCxn id="187" idx="1"/>
          </p:cNvCxnSpPr>
          <p:nvPr/>
        </p:nvCxnSpPr>
        <p:spPr>
          <a:xfrm>
            <a:off x="2710350" y="3909625"/>
            <a:ext cx="21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0"/>
          <p:cNvCxnSpPr>
            <a:stCxn id="187" idx="3"/>
            <a:endCxn id="188" idx="1"/>
          </p:cNvCxnSpPr>
          <p:nvPr/>
        </p:nvCxnSpPr>
        <p:spPr>
          <a:xfrm>
            <a:off x="4434475" y="3909625"/>
            <a:ext cx="219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0"/>
          <p:cNvCxnSpPr>
            <a:stCxn id="181" idx="2"/>
            <a:endCxn id="186" idx="0"/>
          </p:cNvCxnSpPr>
          <p:nvPr/>
        </p:nvCxnSpPr>
        <p:spPr>
          <a:xfrm>
            <a:off x="1954050" y="3199025"/>
            <a:ext cx="0" cy="3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0"/>
          <p:cNvCxnSpPr>
            <a:stCxn id="182" idx="2"/>
            <a:endCxn id="187" idx="0"/>
          </p:cNvCxnSpPr>
          <p:nvPr/>
        </p:nvCxnSpPr>
        <p:spPr>
          <a:xfrm>
            <a:off x="3678163" y="3198975"/>
            <a:ext cx="0" cy="34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0"/>
          <p:cNvCxnSpPr>
            <a:stCxn id="183" idx="2"/>
            <a:endCxn id="188" idx="0"/>
          </p:cNvCxnSpPr>
          <p:nvPr/>
        </p:nvCxnSpPr>
        <p:spPr>
          <a:xfrm>
            <a:off x="7389800" y="3199025"/>
            <a:ext cx="0" cy="3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Compression Algorithm</a:t>
            </a:r>
            <a:endParaRPr sz="3000"/>
          </a:p>
        </p:txBody>
      </p:sp>
      <p:sp>
        <p:nvSpPr>
          <p:cNvPr id="199" name="Google Shape;199;p21"/>
          <p:cNvSpPr txBox="1"/>
          <p:nvPr>
            <p:ph idx="1" type="body"/>
          </p:nvPr>
        </p:nvSpPr>
        <p:spPr>
          <a:xfrm>
            <a:off x="462250" y="1567550"/>
            <a:ext cx="7874100" cy="34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compression algorithm is one of the major challenges in finding the optimum runtime.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In this project we have studied 2 algorithms, namely ALL &amp; Gompresso.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Ratio of compression sacrificed to minimize sequential dictionary update based compression.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Both algorithms are optimised to run on NVIDIA GPU -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32 threads in warp- 1 in and 1 more doing memory fetch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Memory Access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Invoking maximum number of threads. (eg:80mb-</a:t>
            </a: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GeForce GTX 1080 GPU )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